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sldIdLst>
    <p:sldId id="256" r:id="rId2"/>
    <p:sldId id="267" r:id="rId3"/>
    <p:sldId id="261" r:id="rId4"/>
    <p:sldId id="263" r:id="rId5"/>
    <p:sldId id="262" r:id="rId6"/>
    <p:sldId id="264" r:id="rId7"/>
    <p:sldId id="265" r:id="rId8"/>
    <p:sldId id="26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10/2/2020</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8D5C8DB-37F8-41FF-8859-553273060BF7}" type="slidenum">
              <a:rPr lang="en-US" altLang="en-US" smtClean="0"/>
              <a:pPr>
                <a:defRPr/>
              </a:pPr>
              <a:t>2</a:t>
            </a:fld>
            <a:endParaRPr lang="en-US" altLang="en-US"/>
          </a:p>
        </p:txBody>
      </p:sp>
    </p:spTree>
    <p:extLst>
      <p:ext uri="{BB962C8B-B14F-4D97-AF65-F5344CB8AC3E}">
        <p14:creationId xmlns:p14="http://schemas.microsoft.com/office/powerpoint/2010/main" val="285213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Review 2</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0355-08FB-4C29-8555-B7649816BF7F}"/>
              </a:ext>
            </a:extLst>
          </p:cNvPr>
          <p:cNvSpPr>
            <a:spLocks noGrp="1"/>
          </p:cNvSpPr>
          <p:nvPr>
            <p:ph type="title"/>
          </p:nvPr>
        </p:nvSpPr>
        <p:spPr/>
        <p:txBody>
          <a:bodyPr/>
          <a:lstStyle/>
          <a:p>
            <a:r>
              <a:rPr lang="en-US" dirty="0"/>
              <a:t>Buck and Morrow</a:t>
            </a:r>
          </a:p>
        </p:txBody>
      </p:sp>
      <p:sp>
        <p:nvSpPr>
          <p:cNvPr id="3" name="Content Placeholder 2">
            <a:extLst>
              <a:ext uri="{FF2B5EF4-FFF2-40B4-BE49-F238E27FC236}">
                <a16:creationId xmlns:a16="http://schemas.microsoft.com/office/drawing/2014/main" id="{661FFE99-494A-4A38-B22A-BBFB2AA6190B}"/>
              </a:ext>
            </a:extLst>
          </p:cNvPr>
          <p:cNvSpPr>
            <a:spLocks noGrp="1"/>
          </p:cNvSpPr>
          <p:nvPr>
            <p:ph idx="1"/>
          </p:nvPr>
        </p:nvSpPr>
        <p:spPr>
          <a:xfrm>
            <a:off x="457200" y="1042889"/>
            <a:ext cx="8229600" cy="5967511"/>
          </a:xfrm>
        </p:spPr>
        <p:txBody>
          <a:bodyPr/>
          <a:lstStyle/>
          <a:p>
            <a:r>
              <a:rPr lang="en-US" sz="2800" dirty="0">
                <a:effectLst/>
                <a:ea typeface="Times New Roman" panose="02020603050405020304" pitchFamily="18" charset="0"/>
                <a:cs typeface="Times New Roman" panose="02020603050405020304" pitchFamily="18" charset="0"/>
              </a:rPr>
              <a:t>Morrow leased land to Buck.  Morrow sells the land before the expiration of the lease. Buck has to let the cattle graze on a commons, has to hire more help to watch them, loses cattle as a result, and has to lease more expensive land.</a:t>
            </a:r>
            <a:r>
              <a:rPr lang="en-US" sz="2800" b="1" dirty="0">
                <a:effectLst/>
                <a:ea typeface="Times New Roman" panose="02020603050405020304" pitchFamily="18" charset="0"/>
                <a:cs typeface="Times New Roman" panose="02020603050405020304" pitchFamily="18" charset="0"/>
              </a:rPr>
              <a:t> Morrow was aware of this possibility at the time of contracting. </a:t>
            </a:r>
          </a:p>
          <a:p>
            <a:r>
              <a:rPr lang="en-US" sz="2800" dirty="0">
                <a:ea typeface="Times New Roman" panose="02020603050405020304" pitchFamily="18" charset="0"/>
                <a:cs typeface="Times New Roman" panose="02020603050405020304" pitchFamily="18" charset="0"/>
              </a:rPr>
              <a:t>Was the loss of cattle, cost of help, and the lease of more expensive land reasonably foreseeable by the party in breach at the time of contracting?</a:t>
            </a:r>
          </a:p>
          <a:p>
            <a:r>
              <a:rPr lang="en-US" sz="2800" dirty="0">
                <a:effectLst/>
                <a:ea typeface="Times New Roman" panose="02020603050405020304" pitchFamily="18" charset="0"/>
                <a:cs typeface="Times New Roman" panose="02020603050405020304" pitchFamily="18" charset="0"/>
              </a:rPr>
              <a:t>(a) Yes</a:t>
            </a:r>
          </a:p>
          <a:p>
            <a:r>
              <a:rPr lang="en-US" sz="2800" dirty="0">
                <a:ea typeface="Times New Roman" panose="02020603050405020304" pitchFamily="18" charset="0"/>
                <a:cs typeface="Times New Roman" panose="02020603050405020304" pitchFamily="18" charset="0"/>
              </a:rPr>
              <a:t>(b) No</a:t>
            </a:r>
            <a:endParaRPr lang="en-US" sz="2800" dirty="0">
              <a:effectLst/>
              <a:ea typeface="Times New Roman" panose="02020603050405020304" pitchFamily="18" charset="0"/>
              <a:cs typeface="Times New Roman" panose="02020603050405020304" pitchFamily="18" charset="0"/>
            </a:endParaRPr>
          </a:p>
          <a:p>
            <a:endParaRPr lang="en-US" sz="2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2102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26AD-6A89-49BE-910A-6B88A9E329BE}"/>
              </a:ext>
            </a:extLst>
          </p:cNvPr>
          <p:cNvSpPr>
            <a:spLocks noGrp="1"/>
          </p:cNvSpPr>
          <p:nvPr>
            <p:ph type="title"/>
          </p:nvPr>
        </p:nvSpPr>
        <p:spPr/>
        <p:txBody>
          <a:bodyPr/>
          <a:lstStyle/>
          <a:p>
            <a:pPr marL="0" marR="0" indent="457200">
              <a:spcBef>
                <a:spcPts val="0"/>
              </a:spcBef>
              <a:spcAft>
                <a:spcPts val="0"/>
              </a:spcAft>
            </a:pPr>
            <a:r>
              <a:rPr lang="en-US" sz="4000" i="1" dirty="0">
                <a:effectLst/>
                <a:ea typeface="Times New Roman" panose="02020603050405020304" pitchFamily="18" charset="0"/>
                <a:cs typeface="Times New Roman" panose="02020603050405020304" pitchFamily="18" charset="0"/>
              </a:rPr>
              <a:t>Oswald v. Allen</a:t>
            </a:r>
            <a:endParaRPr lang="en-US" sz="4000" dirty="0"/>
          </a:p>
        </p:txBody>
      </p:sp>
      <p:sp>
        <p:nvSpPr>
          <p:cNvPr id="3" name="Content Placeholder 2">
            <a:extLst>
              <a:ext uri="{FF2B5EF4-FFF2-40B4-BE49-F238E27FC236}">
                <a16:creationId xmlns:a16="http://schemas.microsoft.com/office/drawing/2014/main" id="{3158E900-D566-4A93-88C2-FC34BA0E44A5}"/>
              </a:ext>
            </a:extLst>
          </p:cNvPr>
          <p:cNvSpPr>
            <a:spLocks noGrp="1"/>
          </p:cNvSpPr>
          <p:nvPr>
            <p:ph idx="1"/>
          </p:nvPr>
        </p:nvSpPr>
        <p:spPr/>
        <p:txBody>
          <a:bodyPr/>
          <a:lstStyle/>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Oswald pays $50,000 for a Swiss coin collection. What he thinks he is buying what are in fact two distinct Swiss coin collections.</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Allen thinks she is selling only one of the collections. </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The contract was for sale of "Swiss coins.“ Oswald knew of the misunderstanding but Allen did not. </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Under </a:t>
            </a:r>
            <a:r>
              <a:rPr lang="en-US" sz="2800" dirty="0">
                <a:ea typeface="Times New Roman" panose="02020603050405020304" pitchFamily="18" charset="0"/>
                <a:cs typeface="Times New Roman" panose="02020603050405020304" pitchFamily="18" charset="0"/>
              </a:rPr>
              <a:t>Restatement 201, there is no contract.</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(a) Yes</a:t>
            </a:r>
          </a:p>
          <a:p>
            <a:pPr marL="0" marR="0" indent="457200">
              <a:spcBef>
                <a:spcPts val="0"/>
              </a:spcBef>
              <a:spcAft>
                <a:spcPts val="0"/>
              </a:spcAft>
            </a:pPr>
            <a:r>
              <a:rPr lang="en-US" sz="2800" dirty="0">
                <a:ea typeface="Times New Roman" panose="02020603050405020304" pitchFamily="18" charset="0"/>
                <a:cs typeface="Times New Roman" panose="02020603050405020304" pitchFamily="18" charset="0"/>
              </a:rPr>
              <a:t>(b) No</a:t>
            </a:r>
            <a:endParaRPr lang="en-US" sz="28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17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2BF1A-22BC-4416-B1EF-74C29B75FC05}"/>
              </a:ext>
            </a:extLst>
          </p:cNvPr>
          <p:cNvSpPr>
            <a:spLocks noGrp="1"/>
          </p:cNvSpPr>
          <p:nvPr>
            <p:ph type="title"/>
          </p:nvPr>
        </p:nvSpPr>
        <p:spPr/>
        <p:txBody>
          <a:bodyPr/>
          <a:lstStyle/>
          <a:p>
            <a:r>
              <a:rPr lang="en-US" dirty="0"/>
              <a:t>The Publication Agreement</a:t>
            </a:r>
          </a:p>
        </p:txBody>
      </p:sp>
      <p:sp>
        <p:nvSpPr>
          <p:cNvPr id="3" name="Content Placeholder 2">
            <a:extLst>
              <a:ext uri="{FF2B5EF4-FFF2-40B4-BE49-F238E27FC236}">
                <a16:creationId xmlns:a16="http://schemas.microsoft.com/office/drawing/2014/main" id="{70C0D6CB-BDB8-4BFF-AE61-D92F63EFD121}"/>
              </a:ext>
            </a:extLst>
          </p:cNvPr>
          <p:cNvSpPr>
            <a:spLocks noGrp="1"/>
          </p:cNvSpPr>
          <p:nvPr>
            <p:ph idx="1"/>
          </p:nvPr>
        </p:nvSpPr>
        <p:spPr>
          <a:xfrm>
            <a:off x="419878" y="1066800"/>
            <a:ext cx="8229600" cy="5513387"/>
          </a:xfrm>
        </p:spPr>
        <p:txBody>
          <a:bodyPr/>
          <a:lstStyle/>
          <a:p>
            <a:pPr marL="0" marR="0" algn="just">
              <a:spcBef>
                <a:spcPts val="0"/>
              </a:spcBef>
              <a:spcAft>
                <a:spcPts val="0"/>
              </a:spcAft>
              <a:tabLst>
                <a:tab pos="-457200" algn="l"/>
              </a:tabLst>
            </a:pPr>
            <a:r>
              <a:rPr lang="en-US" sz="2400" spc="-10" dirty="0">
                <a:effectLst/>
                <a:ea typeface="Times New Roman" panose="02020603050405020304" pitchFamily="18" charset="0"/>
                <a:cs typeface="Times New Roman" panose="02020603050405020304" pitchFamily="18" charset="0"/>
              </a:rPr>
              <a:t>The Author shall write the textual material (hereinafter called the "Manuscript") . . . according to Schedule A1, Production Standards, attached to this Agreement, for a work (hereinafter called the "Work") tentatively titled:</a:t>
            </a:r>
            <a:r>
              <a:rPr lang="en-US" sz="2400" spc="-10" dirty="0">
                <a:ea typeface="Times New Roman" panose="02020603050405020304" pitchFamily="18" charset="0"/>
                <a:cs typeface="Times New Roman" panose="02020603050405020304" pitchFamily="18" charset="0"/>
              </a:rPr>
              <a:t> </a:t>
            </a:r>
            <a:r>
              <a:rPr lang="en-US" sz="2400" b="1" dirty="0">
                <a:effectLst/>
                <a:ea typeface="Times New Roman" panose="02020603050405020304" pitchFamily="18" charset="0"/>
                <a:cs typeface="Times New Roman" panose="02020603050405020304" pitchFamily="18" charset="0"/>
              </a:rPr>
              <a:t>Unauthorized Access: The Crisis in Online Privacy and Security</a:t>
            </a:r>
            <a:endParaRPr lang="en-US" sz="2400" dirty="0">
              <a:effectLst/>
              <a:ea typeface="Times New Roman" panose="02020603050405020304" pitchFamily="18" charset="0"/>
              <a:cs typeface="Times New Roman" panose="02020603050405020304" pitchFamily="18" charset="0"/>
            </a:endParaRPr>
          </a:p>
          <a:p>
            <a:pPr marL="0" marR="0" algn="just">
              <a:spcBef>
                <a:spcPts val="0"/>
              </a:spcBef>
              <a:spcAft>
                <a:spcPts val="0"/>
              </a:spcAft>
              <a:tabLst>
                <a:tab pos="-457200" algn="l"/>
              </a:tabLst>
            </a:pPr>
            <a:r>
              <a:rPr lang="en-US" sz="2400" spc="-10" dirty="0">
                <a:effectLst/>
                <a:ea typeface="Times New Roman" panose="02020603050405020304" pitchFamily="18" charset="0"/>
                <a:cs typeface="Times New Roman" panose="02020603050405020304" pitchFamily="18" charset="0"/>
              </a:rPr>
              <a:t>The publisher agrees to publish the Work, and to pay </a:t>
            </a:r>
            <a:r>
              <a:rPr lang="en-US" sz="2400" b="1" spc="-10" dirty="0">
                <a:effectLst/>
                <a:ea typeface="Times New Roman" panose="02020603050405020304" pitchFamily="18" charset="0"/>
                <a:cs typeface="Times New Roman" panose="02020603050405020304" pitchFamily="18" charset="0"/>
              </a:rPr>
              <a:t>royalties on the copies </a:t>
            </a:r>
            <a:r>
              <a:rPr lang="en-US" sz="2400" spc="-10" dirty="0">
                <a:effectLst/>
                <a:ea typeface="Times New Roman" panose="02020603050405020304" pitchFamily="18" charset="0"/>
                <a:cs typeface="Times New Roman" panose="02020603050405020304" pitchFamily="18" charset="0"/>
              </a:rPr>
              <a:t>of the work the publisher sells.</a:t>
            </a:r>
            <a:endParaRPr lang="en-US" sz="2400" dirty="0">
              <a:effectLst/>
              <a:ea typeface="Times New Roman" panose="02020603050405020304" pitchFamily="18" charset="0"/>
              <a:cs typeface="Times New Roman" panose="02020603050405020304" pitchFamily="18" charset="0"/>
            </a:endParaRPr>
          </a:p>
          <a:p>
            <a:pPr marL="0" marR="0" algn="just">
              <a:spcBef>
                <a:spcPts val="0"/>
              </a:spcBef>
              <a:spcAft>
                <a:spcPts val="0"/>
              </a:spcAft>
              <a:tabLst>
                <a:tab pos="-457200" algn="l"/>
              </a:tabLst>
            </a:pPr>
            <a:r>
              <a:rPr lang="en-US" sz="2400" spc="-10" dirty="0">
                <a:effectLst/>
                <a:ea typeface="Times New Roman" panose="02020603050405020304" pitchFamily="18" charset="0"/>
                <a:cs typeface="Times New Roman" panose="02020603050405020304" pitchFamily="18" charset="0"/>
              </a:rPr>
              <a:t>The publisher, </a:t>
            </a:r>
            <a:r>
              <a:rPr lang="en-US" sz="2400" b="1" spc="-10" dirty="0">
                <a:effectLst/>
                <a:ea typeface="Times New Roman" panose="02020603050405020304" pitchFamily="18" charset="0"/>
                <a:cs typeface="Times New Roman" panose="02020603050405020304" pitchFamily="18" charset="0"/>
              </a:rPr>
              <a:t>for a fee</a:t>
            </a:r>
            <a:r>
              <a:rPr lang="en-US" sz="2400" spc="-10" dirty="0">
                <a:effectLst/>
                <a:ea typeface="Times New Roman" panose="02020603050405020304" pitchFamily="18" charset="0"/>
                <a:cs typeface="Times New Roman" panose="02020603050405020304" pitchFamily="18" charset="0"/>
              </a:rPr>
              <a:t>, licenses the Work to Google for online access (but not for downloading).  </a:t>
            </a:r>
            <a:endParaRPr lang="en-US" sz="2400" dirty="0">
              <a:effectLst/>
              <a:ea typeface="Times New Roman" panose="02020603050405020304" pitchFamily="18" charset="0"/>
              <a:cs typeface="Times New Roman" panose="02020603050405020304" pitchFamily="18" charset="0"/>
            </a:endParaRPr>
          </a:p>
          <a:p>
            <a:pPr marL="0" marR="0" algn="just">
              <a:spcBef>
                <a:spcPts val="0"/>
              </a:spcBef>
              <a:spcAft>
                <a:spcPts val="0"/>
              </a:spcAft>
              <a:tabLst>
                <a:tab pos="-457200" algn="l"/>
              </a:tabLst>
            </a:pPr>
            <a:r>
              <a:rPr lang="en-US" sz="2400" spc="-10" dirty="0">
                <a:effectLst/>
                <a:ea typeface="Times New Roman" panose="02020603050405020304" pitchFamily="18" charset="0"/>
                <a:cs typeface="Times New Roman" panose="02020603050405020304" pitchFamily="18" charset="0"/>
              </a:rPr>
              <a:t>Does the publisher owe royalties for views of the Work on Google?  </a:t>
            </a:r>
          </a:p>
          <a:p>
            <a:pPr marL="0" marR="0" algn="just">
              <a:spcBef>
                <a:spcPts val="0"/>
              </a:spcBef>
              <a:spcAft>
                <a:spcPts val="0"/>
              </a:spcAft>
              <a:tabLst>
                <a:tab pos="-457200" algn="l"/>
              </a:tabLst>
            </a:pPr>
            <a:r>
              <a:rPr lang="en-US" sz="2400" spc="-10" dirty="0">
                <a:ea typeface="Times New Roman" panose="02020603050405020304" pitchFamily="18" charset="0"/>
                <a:cs typeface="Times New Roman" panose="02020603050405020304" pitchFamily="18" charset="0"/>
              </a:rPr>
              <a:t>(a) Yes</a:t>
            </a:r>
          </a:p>
          <a:p>
            <a:pPr marL="0" marR="0" algn="just">
              <a:spcBef>
                <a:spcPts val="0"/>
              </a:spcBef>
              <a:spcAft>
                <a:spcPts val="0"/>
              </a:spcAft>
              <a:tabLst>
                <a:tab pos="-457200" algn="l"/>
              </a:tabLst>
            </a:pPr>
            <a:r>
              <a:rPr lang="en-US" sz="2400" spc="-10" dirty="0">
                <a:effectLst/>
                <a:ea typeface="Times New Roman" panose="02020603050405020304" pitchFamily="18" charset="0"/>
                <a:cs typeface="Times New Roman" panose="02020603050405020304" pitchFamily="18" charset="0"/>
              </a:rPr>
              <a:t>(b) No</a:t>
            </a:r>
          </a:p>
          <a:p>
            <a:pPr marL="0" marR="0" algn="just">
              <a:spcBef>
                <a:spcPts val="0"/>
              </a:spcBef>
              <a:spcAft>
                <a:spcPts val="0"/>
              </a:spcAft>
              <a:tabLst>
                <a:tab pos="-457200" algn="l"/>
              </a:tabLst>
            </a:pPr>
            <a:r>
              <a:rPr lang="en-US" sz="2400" spc="-10" dirty="0">
                <a:effectLst/>
                <a:ea typeface="Times New Roman" panose="02020603050405020304" pitchFamily="18" charset="0"/>
                <a:cs typeface="Times New Roman" panose="02020603050405020304" pitchFamily="18" charset="0"/>
              </a:rPr>
              <a:t>(c) Unclear on these facts.</a:t>
            </a:r>
            <a:endParaRPr lang="en-US" sz="2400" dirty="0">
              <a:effectLst/>
              <a:ea typeface="Times New Roman" panose="02020603050405020304" pitchFamily="18" charset="0"/>
              <a:cs typeface="Times New Roman" panose="02020603050405020304" pitchFamily="18" charset="0"/>
            </a:endParaRPr>
          </a:p>
          <a:p>
            <a:pPr marL="0" marR="0" indent="0" algn="just">
              <a:spcBef>
                <a:spcPts val="0"/>
              </a:spcBef>
              <a:spcAft>
                <a:spcPts val="0"/>
              </a:spcAft>
              <a:buNone/>
              <a:tabLst>
                <a:tab pos="-457200" algn="l"/>
              </a:tabLst>
            </a:pPr>
            <a:endParaRPr lang="en-US" sz="1800" dirty="0">
              <a:effectLst/>
              <a:latin typeface="Univers" panose="020B05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97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483B-92B3-4F0A-828F-B13382FD07AB}"/>
              </a:ext>
            </a:extLst>
          </p:cNvPr>
          <p:cNvSpPr>
            <a:spLocks noGrp="1"/>
          </p:cNvSpPr>
          <p:nvPr>
            <p:ph type="title"/>
          </p:nvPr>
        </p:nvSpPr>
        <p:spPr/>
        <p:txBody>
          <a:bodyPr/>
          <a:lstStyle/>
          <a:p>
            <a:r>
              <a:rPr lang="en-US" dirty="0"/>
              <a:t>Careless Collectors</a:t>
            </a:r>
          </a:p>
        </p:txBody>
      </p:sp>
      <p:sp>
        <p:nvSpPr>
          <p:cNvPr id="3" name="Content Placeholder 2">
            <a:extLst>
              <a:ext uri="{FF2B5EF4-FFF2-40B4-BE49-F238E27FC236}">
                <a16:creationId xmlns:a16="http://schemas.microsoft.com/office/drawing/2014/main" id="{6528752F-3E7C-4140-866F-ED8083B02E79}"/>
              </a:ext>
            </a:extLst>
          </p:cNvPr>
          <p:cNvSpPr>
            <a:spLocks noGrp="1"/>
          </p:cNvSpPr>
          <p:nvPr>
            <p:ph idx="1"/>
          </p:nvPr>
        </p:nvSpPr>
        <p:spPr>
          <a:xfrm>
            <a:off x="429208" y="847725"/>
            <a:ext cx="8229600" cy="5618163"/>
          </a:xfrm>
        </p:spPr>
        <p:txBody>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Expansion City contracts with Careless Collectors to collect its garbage.  Collectors agrees to collect the garbage for five years; and Expansion agrees to pay $500,000 a year to Collectors.  Expansion City doubles it size in two years after the signing of the contract.  At the beginning of the third year of the contract, Careless Collectors refuses to collect the garbage and demands more money.  Collectors points out that it now costs it over $500,000 a year to collect the garbage, so they are losing money.  </a:t>
            </a:r>
            <a:r>
              <a:rPr lang="en-US" sz="1800" b="1" dirty="0">
                <a:effectLst/>
                <a:latin typeface="Arial" panose="020B0604020202020204" pitchFamily="34" charset="0"/>
                <a:ea typeface="Times New Roman" panose="02020603050405020304" pitchFamily="18" charset="0"/>
                <a:cs typeface="Arial" panose="020B0604020202020204" pitchFamily="34" charset="0"/>
              </a:rPr>
              <a:t>When negotiating the original contract, Expansion City had supplied Careless Collectors with growth studies that indicated that Expansion would double its size in two to five years.  Collectors did not take these predictions into account when setting the $500,000 a year contract price.  </a:t>
            </a:r>
            <a:r>
              <a:rPr lang="en-US" sz="1800" i="1" dirty="0">
                <a:effectLst/>
                <a:latin typeface="Arial" panose="020B0604020202020204" pitchFamily="34" charset="0"/>
                <a:ea typeface="Times New Roman" panose="02020603050405020304" pitchFamily="18" charset="0"/>
                <a:cs typeface="Arial" panose="020B0604020202020204" pitchFamily="34" charset="0"/>
              </a:rPr>
              <a:t>With the garbage piling up and constituting a health hazard and with no other company to turn to other than Collectors</a:t>
            </a:r>
            <a:r>
              <a:rPr lang="en-US" sz="1800" dirty="0">
                <a:effectLst/>
                <a:latin typeface="Arial" panose="020B0604020202020204" pitchFamily="34" charset="0"/>
                <a:ea typeface="Times New Roman" panose="02020603050405020304" pitchFamily="18" charset="0"/>
                <a:cs typeface="Arial" panose="020B0604020202020204" pitchFamily="34" charset="0"/>
              </a:rPr>
              <a:t>, Expansion agrees to a new contract with Collectors for $700,000 a year.</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(a) The contract for $700,000 is enforceable because under UCC 2-209 any contract modification is enforceable without consideration.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(b) The contract for $700,000 is unenforceable because Careless Collectors encountered difficulties in performance.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(c) The contract for $700,000 is unenforceable in light of the pre-existing duty rule.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(d) None of the above.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355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C6F03-DFE9-443D-BB5C-01E29D01F475}"/>
              </a:ext>
            </a:extLst>
          </p:cNvPr>
          <p:cNvSpPr>
            <a:spLocks noGrp="1"/>
          </p:cNvSpPr>
          <p:nvPr>
            <p:ph type="title"/>
          </p:nvPr>
        </p:nvSpPr>
        <p:spPr/>
        <p:txBody>
          <a:bodyPr/>
          <a:lstStyle/>
          <a:p>
            <a:r>
              <a:rPr lang="en-US" dirty="0"/>
              <a:t>Chapel Bells</a:t>
            </a:r>
          </a:p>
        </p:txBody>
      </p:sp>
      <p:sp>
        <p:nvSpPr>
          <p:cNvPr id="3" name="Content Placeholder 2">
            <a:extLst>
              <a:ext uri="{FF2B5EF4-FFF2-40B4-BE49-F238E27FC236}">
                <a16:creationId xmlns:a16="http://schemas.microsoft.com/office/drawing/2014/main" id="{7CA33C0C-8F99-4ECF-924A-3E39773AB8AD}"/>
              </a:ext>
            </a:extLst>
          </p:cNvPr>
          <p:cNvSpPr>
            <a:spLocks noGrp="1"/>
          </p:cNvSpPr>
          <p:nvPr>
            <p:ph idx="1"/>
          </p:nvPr>
        </p:nvSpPr>
        <p:spPr/>
        <p:txBody>
          <a:bodyPr/>
          <a:lstStyle/>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The Chapel Bells, a band, contracted with McBride to provide music for her wedding.  The Bells were to play from 8:00 pm to midnight.  The price agreed on was $295.  McBride paid The Bells a $65 deposit.  The Bells showed up at 10pm and played to Midnight.  McBride refused to pay the Bells any of the remaining $230 of the agreed on price.  The cost of the wedding was 2,643.59.</a:t>
            </a:r>
            <a:endParaRPr lang="en-US" sz="2400" dirty="0">
              <a:effectLst/>
              <a:ea typeface="Times New Roman" panose="02020603050405020304" pitchFamily="18" charset="0"/>
            </a:endParaRPr>
          </a:p>
          <a:p>
            <a:pPr marL="0" marR="0">
              <a:spcBef>
                <a:spcPts val="0"/>
              </a:spcBef>
              <a:spcAft>
                <a:spcPts val="0"/>
              </a:spcAft>
            </a:pPr>
            <a:r>
              <a:rPr lang="en-US" sz="2400" b="1" dirty="0">
                <a:effectLst/>
                <a:ea typeface="Times New Roman" panose="02020603050405020304" pitchFamily="18" charset="0"/>
                <a:cs typeface="Verdana" panose="020B0604030504040204" pitchFamily="34" charset="0"/>
              </a:rPr>
              <a:t>(a) McBride is entitled to the difference in value between a wedding with music by the Bells from 8pm to Midnight and a wedding with music by the Bells from 10pm to Midnight.</a:t>
            </a:r>
            <a:endParaRPr lang="en-US" sz="2400" dirty="0">
              <a:effectLst/>
              <a:ea typeface="Times New Roman" panose="02020603050405020304" pitchFamily="18" charset="0"/>
            </a:endParaRPr>
          </a:p>
          <a:p>
            <a:pPr marL="0" marR="0">
              <a:spcBef>
                <a:spcPts val="0"/>
              </a:spcBef>
              <a:spcAft>
                <a:spcPts val="0"/>
              </a:spcAft>
            </a:pPr>
            <a:r>
              <a:rPr lang="en-US" sz="2400" b="1" dirty="0">
                <a:effectLst/>
                <a:ea typeface="Times New Roman" panose="02020603050405020304" pitchFamily="18" charset="0"/>
                <a:cs typeface="Verdana" panose="020B0604030504040204" pitchFamily="34" charset="0"/>
              </a:rPr>
              <a:t>(b) McBride is entitled to $2,643.59.</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33360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D354-D054-4411-AEC4-A6D1E2CC84BF}"/>
              </a:ext>
            </a:extLst>
          </p:cNvPr>
          <p:cNvSpPr>
            <a:spLocks noGrp="1"/>
          </p:cNvSpPr>
          <p:nvPr>
            <p:ph type="title"/>
          </p:nvPr>
        </p:nvSpPr>
        <p:spPr/>
        <p:txBody>
          <a:bodyPr/>
          <a:lstStyle/>
          <a:p>
            <a:r>
              <a:rPr lang="en-US" dirty="0" err="1"/>
              <a:t>Sowle</a:t>
            </a:r>
            <a:r>
              <a:rPr lang="en-US" dirty="0"/>
              <a:t> and Wright</a:t>
            </a:r>
          </a:p>
        </p:txBody>
      </p:sp>
      <p:sp>
        <p:nvSpPr>
          <p:cNvPr id="3" name="Content Placeholder 2">
            <a:extLst>
              <a:ext uri="{FF2B5EF4-FFF2-40B4-BE49-F238E27FC236}">
                <a16:creationId xmlns:a16="http://schemas.microsoft.com/office/drawing/2014/main" id="{D7654678-DEDF-4125-A0C5-09EDCEC8B65B}"/>
              </a:ext>
            </a:extLst>
          </p:cNvPr>
          <p:cNvSpPr>
            <a:spLocks noGrp="1"/>
          </p:cNvSpPr>
          <p:nvPr>
            <p:ph idx="1"/>
          </p:nvPr>
        </p:nvSpPr>
        <p:spPr>
          <a:xfrm>
            <a:off x="432318" y="1163637"/>
            <a:ext cx="8229600" cy="5694363"/>
          </a:xfrm>
        </p:spPr>
        <p:txBody>
          <a:bodyPr/>
          <a:lstStyle/>
          <a:p>
            <a:pPr marL="0" marR="0">
              <a:spcBef>
                <a:spcPts val="0"/>
              </a:spcBef>
              <a:spcAft>
                <a:spcPts val="0"/>
              </a:spcAft>
            </a:pPr>
            <a:r>
              <a:rPr lang="en-US" sz="2000" dirty="0">
                <a:effectLst/>
                <a:ea typeface="Times New Roman" panose="02020603050405020304" pitchFamily="18" charset="0"/>
                <a:cs typeface="Verdana" panose="020B0604030504040204" pitchFamily="34" charset="0"/>
              </a:rPr>
              <a:t>Steve “The Soul Man” </a:t>
            </a:r>
            <a:r>
              <a:rPr lang="en-US" sz="2000" dirty="0" err="1">
                <a:effectLst/>
                <a:ea typeface="Times New Roman" panose="02020603050405020304" pitchFamily="18" charset="0"/>
                <a:cs typeface="Verdana" panose="020B0604030504040204" pitchFamily="34" charset="0"/>
              </a:rPr>
              <a:t>Sowle</a:t>
            </a:r>
            <a:r>
              <a:rPr lang="en-US" sz="2000" dirty="0">
                <a:effectLst/>
                <a:ea typeface="Times New Roman" panose="02020603050405020304" pitchFamily="18" charset="0"/>
                <a:cs typeface="Verdana" panose="020B0604030504040204" pitchFamily="34" charset="0"/>
              </a:rPr>
              <a:t> runs “Wild Vinyl,” which sells vinyl records. Richard “the 8 Man” Wright owns and operates “Eight Track,” a store catering to collectors of eight-track audio tapes (Wright’s motto: “</a:t>
            </a:r>
            <a:r>
              <a:rPr lang="en-US" sz="2000" dirty="0" err="1">
                <a:effectLst/>
                <a:ea typeface="Times New Roman" panose="02020603050405020304" pitchFamily="18" charset="0"/>
                <a:cs typeface="Verdana" panose="020B0604030504040204" pitchFamily="34" charset="0"/>
              </a:rPr>
              <a:t>Ain’t</a:t>
            </a:r>
            <a:r>
              <a:rPr lang="en-US" sz="2000" dirty="0">
                <a:effectLst/>
                <a:ea typeface="Times New Roman" panose="02020603050405020304" pitchFamily="18" charset="0"/>
                <a:cs typeface="Verdana" panose="020B0604030504040204" pitchFamily="34" charset="0"/>
              </a:rPr>
              <a:t> eight, </a:t>
            </a:r>
            <a:r>
              <a:rPr lang="en-US" sz="2000" dirty="0" err="1">
                <a:effectLst/>
                <a:ea typeface="Times New Roman" panose="02020603050405020304" pitchFamily="18" charset="0"/>
                <a:cs typeface="Verdana" panose="020B0604030504040204" pitchFamily="34" charset="0"/>
              </a:rPr>
              <a:t>ain’t</a:t>
            </a:r>
            <a:r>
              <a:rPr lang="en-US" sz="2000" dirty="0">
                <a:effectLst/>
                <a:ea typeface="Times New Roman" panose="02020603050405020304" pitchFamily="18" charset="0"/>
                <a:cs typeface="Verdana" panose="020B0604030504040204" pitchFamily="34" charset="0"/>
              </a:rPr>
              <a:t> great”).  Wright and </a:t>
            </a:r>
            <a:r>
              <a:rPr lang="en-US" sz="2000" dirty="0" err="1">
                <a:effectLst/>
                <a:ea typeface="Times New Roman" panose="02020603050405020304" pitchFamily="18" charset="0"/>
                <a:cs typeface="Verdana" panose="020B0604030504040204" pitchFamily="34" charset="0"/>
              </a:rPr>
              <a:t>Sowle</a:t>
            </a:r>
            <a:r>
              <a:rPr lang="en-US" sz="2000" dirty="0">
                <a:effectLst/>
                <a:ea typeface="Times New Roman" panose="02020603050405020304" pitchFamily="18" charset="0"/>
                <a:cs typeface="Verdana" panose="020B0604030504040204" pitchFamily="34" charset="0"/>
              </a:rPr>
              <a:t> agree that Wright will sell </a:t>
            </a:r>
            <a:r>
              <a:rPr lang="en-US" sz="2000" dirty="0" err="1">
                <a:effectLst/>
                <a:ea typeface="Times New Roman" panose="02020603050405020304" pitchFamily="18" charset="0"/>
                <a:cs typeface="Verdana" panose="020B0604030504040204" pitchFamily="34" charset="0"/>
              </a:rPr>
              <a:t>Sowle</a:t>
            </a:r>
            <a:r>
              <a:rPr lang="en-US" sz="2000" dirty="0">
                <a:effectLst/>
                <a:ea typeface="Times New Roman" panose="02020603050405020304" pitchFamily="18" charset="0"/>
                <a:cs typeface="Verdana" panose="020B0604030504040204" pitchFamily="34" charset="0"/>
              </a:rPr>
              <a:t> 100 Eric Clapton albums for $1000.   Wright decides to make the delivery himself.  He picks up the records, but, as he is crossing the Michigan Avenue Bridge, he thinks about just how angry he was when Clapton joined with Steve </a:t>
            </a:r>
            <a:r>
              <a:rPr lang="en-US" sz="2000" dirty="0" err="1">
                <a:effectLst/>
                <a:ea typeface="Times New Roman" panose="02020603050405020304" pitchFamily="18" charset="0"/>
                <a:cs typeface="Verdana" panose="020B0604030504040204" pitchFamily="34" charset="0"/>
              </a:rPr>
              <a:t>Winwood</a:t>
            </a:r>
            <a:r>
              <a:rPr lang="en-US" sz="2000" dirty="0">
                <a:effectLst/>
                <a:ea typeface="Times New Roman" panose="02020603050405020304" pitchFamily="18" charset="0"/>
                <a:cs typeface="Verdana" panose="020B0604030504040204" pitchFamily="34" charset="0"/>
              </a:rPr>
              <a:t> and changed the sound of the band’s music.  He remembers that </a:t>
            </a:r>
            <a:r>
              <a:rPr lang="en-US" sz="2000" dirty="0" err="1">
                <a:effectLst/>
                <a:ea typeface="Times New Roman" panose="02020603050405020304" pitchFamily="18" charset="0"/>
                <a:cs typeface="Verdana" panose="020B0604030504040204" pitchFamily="34" charset="0"/>
              </a:rPr>
              <a:t>Sowle</a:t>
            </a:r>
            <a:r>
              <a:rPr lang="en-US" sz="2000" dirty="0">
                <a:effectLst/>
                <a:ea typeface="Times New Roman" panose="02020603050405020304" pitchFamily="18" charset="0"/>
                <a:cs typeface="Verdana" panose="020B0604030504040204" pitchFamily="34" charset="0"/>
              </a:rPr>
              <a:t> liked the </a:t>
            </a:r>
            <a:r>
              <a:rPr lang="en-US" sz="2000" dirty="0" err="1">
                <a:effectLst/>
                <a:ea typeface="Times New Roman" panose="02020603050405020304" pitchFamily="18" charset="0"/>
                <a:cs typeface="Verdana" panose="020B0604030504040204" pitchFamily="34" charset="0"/>
              </a:rPr>
              <a:t>Winwood</a:t>
            </a:r>
            <a:r>
              <a:rPr lang="en-US" sz="2000" dirty="0">
                <a:effectLst/>
                <a:ea typeface="Times New Roman" panose="02020603050405020304" pitchFamily="18" charset="0"/>
                <a:cs typeface="Verdana" panose="020B0604030504040204" pitchFamily="34" charset="0"/>
              </a:rPr>
              <a:t>-inspired sound.  Possessed by rage, he slams on the brakes, gets out the car, and begins to throw the albums one by one off the bridge, saying with each throw, “Take that </a:t>
            </a:r>
            <a:r>
              <a:rPr lang="en-US" sz="2000" dirty="0" err="1">
                <a:effectLst/>
                <a:ea typeface="Times New Roman" panose="02020603050405020304" pitchFamily="18" charset="0"/>
                <a:cs typeface="Verdana" panose="020B0604030504040204" pitchFamily="34" charset="0"/>
              </a:rPr>
              <a:t>Sowle</a:t>
            </a:r>
            <a:r>
              <a:rPr lang="en-US" sz="2000" dirty="0">
                <a:effectLst/>
                <a:ea typeface="Times New Roman" panose="02020603050405020304" pitchFamily="18" charset="0"/>
                <a:cs typeface="Verdana" panose="020B0604030504040204" pitchFamily="34" charset="0"/>
              </a:rPr>
              <a:t>-less.”  When he finally gets control of himself, he has only 50 albums left. When Wright delivers only 50 albums, </a:t>
            </a:r>
            <a:r>
              <a:rPr lang="en-US" sz="2000" dirty="0" err="1">
                <a:effectLst/>
                <a:ea typeface="Times New Roman" panose="02020603050405020304" pitchFamily="18" charset="0"/>
                <a:cs typeface="Verdana" panose="020B0604030504040204" pitchFamily="34" charset="0"/>
              </a:rPr>
              <a:t>Sowle</a:t>
            </a:r>
            <a:r>
              <a:rPr lang="en-US" sz="2000" dirty="0">
                <a:effectLst/>
                <a:ea typeface="Times New Roman" panose="02020603050405020304" pitchFamily="18" charset="0"/>
                <a:cs typeface="Verdana" panose="020B0604030504040204" pitchFamily="34" charset="0"/>
              </a:rPr>
              <a:t> accepts the albums but refuses to pay Wright any money. </a:t>
            </a:r>
          </a:p>
          <a:p>
            <a:pPr marL="0" marR="0">
              <a:spcBef>
                <a:spcPts val="0"/>
              </a:spcBef>
              <a:spcAft>
                <a:spcPts val="0"/>
              </a:spcAft>
            </a:pPr>
            <a:r>
              <a:rPr lang="en-US" sz="2000" dirty="0" err="1"/>
              <a:t>Sowle’s</a:t>
            </a:r>
            <a:r>
              <a:rPr lang="en-US" sz="2000" dirty="0"/>
              <a:t> expectation damages are;</a:t>
            </a:r>
          </a:p>
          <a:p>
            <a:pPr marL="0" marR="0">
              <a:spcBef>
                <a:spcPts val="0"/>
              </a:spcBef>
              <a:spcAft>
                <a:spcPts val="0"/>
              </a:spcAft>
            </a:pPr>
            <a:r>
              <a:rPr lang="en-US" sz="2000" dirty="0"/>
              <a:t>(a) $500</a:t>
            </a:r>
          </a:p>
          <a:p>
            <a:pPr marL="0" marR="0">
              <a:spcBef>
                <a:spcPts val="0"/>
              </a:spcBef>
              <a:spcAft>
                <a:spcPts val="0"/>
              </a:spcAft>
            </a:pPr>
            <a:r>
              <a:rPr lang="en-US" sz="2000" dirty="0"/>
              <a:t>(b) The value of the 50 undelivered albums. </a:t>
            </a:r>
            <a:endParaRPr lang="en-US" sz="1800" dirty="0"/>
          </a:p>
        </p:txBody>
      </p:sp>
    </p:spTree>
    <p:extLst>
      <p:ext uri="{BB962C8B-B14F-4D97-AF65-F5344CB8AC3E}">
        <p14:creationId xmlns:p14="http://schemas.microsoft.com/office/powerpoint/2010/main" val="43309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30C11-C9BB-4D18-90FE-2C756D245D75}"/>
              </a:ext>
            </a:extLst>
          </p:cNvPr>
          <p:cNvSpPr>
            <a:spLocks noGrp="1"/>
          </p:cNvSpPr>
          <p:nvPr>
            <p:ph type="title"/>
          </p:nvPr>
        </p:nvSpPr>
        <p:spPr/>
        <p:txBody>
          <a:bodyPr/>
          <a:lstStyle/>
          <a:p>
            <a:r>
              <a:rPr lang="en-US" dirty="0"/>
              <a:t>Pomegranate Computers</a:t>
            </a:r>
          </a:p>
        </p:txBody>
      </p:sp>
      <p:sp>
        <p:nvSpPr>
          <p:cNvPr id="3" name="Content Placeholder 2">
            <a:extLst>
              <a:ext uri="{FF2B5EF4-FFF2-40B4-BE49-F238E27FC236}">
                <a16:creationId xmlns:a16="http://schemas.microsoft.com/office/drawing/2014/main" id="{6AA22CF7-684D-4828-BF7C-AD3460960B42}"/>
              </a:ext>
            </a:extLst>
          </p:cNvPr>
          <p:cNvSpPr>
            <a:spLocks noGrp="1"/>
          </p:cNvSpPr>
          <p:nvPr>
            <p:ph idx="1"/>
          </p:nvPr>
        </p:nvSpPr>
        <p:spPr/>
        <p:txBody>
          <a:bodyPr/>
          <a:lstStyle/>
          <a:p>
            <a:pPr marL="0" marR="0">
              <a:spcBef>
                <a:spcPts val="0"/>
              </a:spcBef>
              <a:spcAft>
                <a:spcPts val="0"/>
              </a:spcAft>
            </a:pPr>
            <a:r>
              <a:rPr lang="en-US" sz="1800" dirty="0">
                <a:effectLst/>
                <a:ea typeface="Times New Roman" panose="02020603050405020304" pitchFamily="18" charset="0"/>
                <a:cs typeface="Verdana" panose="020B0604030504040204" pitchFamily="34" charset="0"/>
              </a:rPr>
              <a:t>Pomegranate computers, located in Los Angeles, has developed a breakthrough design in computer monitors, the Hades series. They plan to display it at the Winter Computer Trade Show in Chicago (they do not intend to sell any monitors there).  They hire Olympus Express, a transportation company, to deliver the monitor and related equipment to Chicago in time for the show.  Olympus delivers everything but the monitor, which somehow slipped through the cracks and disappeared as if swallowed up by the earth.  Without the monitor, Pomegranate's attendance at the show is pointless</a:t>
            </a:r>
            <a:r>
              <a:rPr lang="en-US" sz="1800">
                <a:effectLst/>
                <a:ea typeface="Times New Roman" panose="02020603050405020304" pitchFamily="18" charset="0"/>
                <a:cs typeface="Verdana" panose="020B0604030504040204" pitchFamily="34" charset="0"/>
              </a:rPr>
              <a:t>. Pomegranate </a:t>
            </a:r>
            <a:r>
              <a:rPr lang="en-US" sz="1800" dirty="0">
                <a:effectLst/>
                <a:ea typeface="Times New Roman" panose="02020603050405020304" pitchFamily="18" charset="0"/>
                <a:cs typeface="Verdana" panose="020B0604030504040204" pitchFamily="34" charset="0"/>
              </a:rPr>
              <a:t>sues Olympus for breach of contract.</a:t>
            </a:r>
            <a:r>
              <a:rPr lang="en-US" sz="1800" dirty="0">
                <a:ea typeface="Times New Roman" panose="02020603050405020304" pitchFamily="18" charset="0"/>
              </a:rPr>
              <a:t> </a:t>
            </a:r>
            <a:r>
              <a:rPr lang="en-US" sz="1800" dirty="0">
                <a:effectLst/>
                <a:ea typeface="Times New Roman" panose="02020603050405020304" pitchFamily="18" charset="0"/>
                <a:cs typeface="Verdana" panose="020B0604030504040204" pitchFamily="34" charset="0"/>
              </a:rPr>
              <a:t>Assume </a:t>
            </a:r>
            <a:r>
              <a:rPr lang="en-US" sz="1800" dirty="0" err="1">
                <a:effectLst/>
                <a:ea typeface="Times New Roman" panose="02020603050405020304" pitchFamily="18" charset="0"/>
                <a:cs typeface="Verdana" panose="020B0604030504040204" pitchFamily="34" charset="0"/>
              </a:rPr>
              <a:t>Pomegrante</a:t>
            </a:r>
            <a:r>
              <a:rPr lang="en-US" sz="1800" dirty="0">
                <a:effectLst/>
                <a:ea typeface="Times New Roman" panose="02020603050405020304" pitchFamily="18" charset="0"/>
                <a:cs typeface="Verdana" panose="020B0604030504040204" pitchFamily="34" charset="0"/>
              </a:rPr>
              <a:t> would have made some sales as a result of exhibiting at the trade show.  </a:t>
            </a:r>
          </a:p>
          <a:p>
            <a:pPr marL="0" marR="0">
              <a:spcBef>
                <a:spcPts val="0"/>
              </a:spcBef>
              <a:spcAft>
                <a:spcPts val="0"/>
              </a:spcAft>
            </a:pPr>
            <a:r>
              <a:rPr lang="en-US" sz="1800" dirty="0">
                <a:effectLst/>
                <a:ea typeface="Times New Roman" panose="02020603050405020304" pitchFamily="18" charset="0"/>
                <a:cs typeface="Verdana" panose="020B0604030504040204" pitchFamily="34" charset="0"/>
              </a:rPr>
              <a:t>The lost sales were reasonably foreseeable at the time of contracting as a result of a failure to deliver.   </a:t>
            </a:r>
            <a:endParaRPr lang="en-US" sz="1800" dirty="0">
              <a:effectLst/>
              <a:ea typeface="Times New Roman" panose="02020603050405020304" pitchFamily="18" charset="0"/>
            </a:endParaRPr>
          </a:p>
          <a:p>
            <a:pPr marL="0" marR="0">
              <a:spcBef>
                <a:spcPts val="0"/>
              </a:spcBef>
              <a:spcAft>
                <a:spcPts val="0"/>
              </a:spcAft>
            </a:pPr>
            <a:r>
              <a:rPr lang="en-US" sz="1800" dirty="0">
                <a:effectLst/>
                <a:ea typeface="Times New Roman" panose="02020603050405020304" pitchFamily="18" charset="0"/>
                <a:cs typeface="Verdana" panose="020B0604030504040204" pitchFamily="34" charset="0"/>
              </a:rPr>
              <a:t>A.  True</a:t>
            </a:r>
            <a:endParaRPr lang="en-US" sz="1800" dirty="0">
              <a:effectLst/>
              <a:ea typeface="Times New Roman" panose="02020603050405020304" pitchFamily="18" charset="0"/>
            </a:endParaRPr>
          </a:p>
          <a:p>
            <a:pPr marL="0" marR="0">
              <a:spcBef>
                <a:spcPts val="0"/>
              </a:spcBef>
              <a:spcAft>
                <a:spcPts val="0"/>
              </a:spcAft>
            </a:pPr>
            <a:r>
              <a:rPr lang="en-US" sz="1800" dirty="0">
                <a:effectLst/>
                <a:ea typeface="Times New Roman" panose="02020603050405020304" pitchFamily="18" charset="0"/>
                <a:cs typeface="Verdana" panose="020B0604030504040204" pitchFamily="34" charset="0"/>
              </a:rPr>
              <a:t>B.  False</a:t>
            </a:r>
          </a:p>
          <a:p>
            <a:pPr marL="0" marR="0">
              <a:spcBef>
                <a:spcPts val="0"/>
              </a:spcBef>
              <a:spcAft>
                <a:spcPts val="0"/>
              </a:spcAft>
            </a:pPr>
            <a:r>
              <a:rPr lang="en-US" sz="1800" dirty="0">
                <a:ea typeface="Times New Roman" panose="02020603050405020304" pitchFamily="18" charset="0"/>
              </a:rPr>
              <a:t>C.  Maybe</a:t>
            </a:r>
            <a:endParaRPr lang="en-US" sz="1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268770055"/>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3047</TotalTime>
  <Words>1073</Words>
  <Application>Microsoft Office PowerPoint</Application>
  <PresentationFormat>On-screen Show (4:3)</PresentationFormat>
  <Paragraphs>45</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Garamond</vt:lpstr>
      <vt:lpstr>Univers</vt:lpstr>
      <vt:lpstr>Wingdings</vt:lpstr>
      <vt:lpstr>Edge</vt:lpstr>
      <vt:lpstr>Review 2</vt:lpstr>
      <vt:lpstr>Buck and Morrow</vt:lpstr>
      <vt:lpstr>Oswald v. Allen</vt:lpstr>
      <vt:lpstr>The Publication Agreement</vt:lpstr>
      <vt:lpstr>Careless Collectors</vt:lpstr>
      <vt:lpstr>Chapel Bells</vt:lpstr>
      <vt:lpstr>Sowle and Wright</vt:lpstr>
      <vt:lpstr>Pomegranate Computers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471</cp:revision>
  <dcterms:created xsi:type="dcterms:W3CDTF">2004-02-06T21:25:14Z</dcterms:created>
  <dcterms:modified xsi:type="dcterms:W3CDTF">2020-10-02T14:28:30Z</dcterms:modified>
</cp:coreProperties>
</file>